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75" r:id="rId3"/>
    <p:sldId id="261" r:id="rId4"/>
    <p:sldId id="287" r:id="rId5"/>
    <p:sldId id="293" r:id="rId6"/>
    <p:sldId id="289" r:id="rId7"/>
    <p:sldId id="288" r:id="rId8"/>
    <p:sldId id="290" r:id="rId9"/>
    <p:sldId id="291" r:id="rId10"/>
    <p:sldId id="292" r:id="rId11"/>
    <p:sldId id="294" r:id="rId12"/>
    <p:sldId id="295" r:id="rId13"/>
    <p:sldId id="296" r:id="rId14"/>
    <p:sldId id="297" r:id="rId15"/>
    <p:sldId id="285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4660"/>
  </p:normalViewPr>
  <p:slideViewPr>
    <p:cSldViewPr>
      <p:cViewPr>
        <p:scale>
          <a:sx n="75" d="100"/>
          <a:sy n="75" d="100"/>
        </p:scale>
        <p:origin x="-135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/>
              <a:pPr/>
              <a:t>14-3-2018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>
              <a:solidFill>
                <a:srgbClr val="7030A0">
                  <a:tint val="20000"/>
                </a:srgbClr>
              </a:solidFill>
            </a:endParaRPr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17621C-E867-4D19-958B-D42215D81D8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4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14-3-2018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19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14-3-2018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7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14-3-2018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309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14-3-2018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674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14-3-2018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6657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14-3-2018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54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14-3-2018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0954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14-3-2018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47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14-3-2018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571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14-3-2018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98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14-3-2018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0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Agogische vakken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Ontwikkelingspsychologie 1.7</a:t>
            </a:r>
          </a:p>
          <a:p>
            <a:r>
              <a:rPr lang="nl-NL" dirty="0" smtClean="0"/>
              <a:t>schoolkind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855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988153"/>
            <a:ext cx="3456384" cy="1869847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Formeel-operationele fase (12-15)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539552" y="1412776"/>
            <a:ext cx="77768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Het kind leert abstract te denken, bijvoorbeeld over onderwerpen zoals de toekomst en het geloof.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Het kind kan een probleem in verschillende stukjes scheiden zodat het beter oplossingen kan bedenken.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Rond 15 is de cognitieve ontwikkeling voltooid. De patronen zijn aangelegd, maar het kind ontwikkelt zich nog verder. Dat is uitbreiding van wat er is.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endParaRPr lang="nl-NL" dirty="0" smtClean="0"/>
          </a:p>
          <a:p>
            <a:r>
              <a:rPr lang="nl-NL" dirty="0"/>
              <a:t>https://www.youtube.com/watch?v=aRSiIDV58Go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5534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680" y="4252176"/>
            <a:ext cx="2880320" cy="2380968"/>
          </a:xfrm>
          <a:prstGeom prst="rect">
            <a:avLst/>
          </a:prstGeom>
        </p:spPr>
      </p:pic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nl-NL" sz="2800" dirty="0" smtClean="0"/>
              <a:t>Het jonge schoolkind:</a:t>
            </a:r>
          </a:p>
          <a:p>
            <a:r>
              <a:rPr lang="nl-NL" sz="1800" dirty="0" smtClean="0"/>
              <a:t>Het kind gaat </a:t>
            </a:r>
            <a:r>
              <a:rPr lang="nl-NL" sz="1800" dirty="0"/>
              <a:t>steeds meer </a:t>
            </a:r>
            <a:r>
              <a:rPr lang="nl-NL" sz="1800" b="1" dirty="0"/>
              <a:t>over zichzelf nadenken</a:t>
            </a:r>
            <a:r>
              <a:rPr lang="nl-NL" sz="1800" dirty="0"/>
              <a:t>: ‘Wat kan ik? Wat kan ik niet? Hoe zie ik eruit? Hoe voel ik me? Wat wil ik?’ </a:t>
            </a:r>
            <a:r>
              <a:rPr lang="nl-NL" sz="1800" dirty="0" smtClean="0"/>
              <a:t>Hij gaat zich vergelijken met andere kinderen.</a:t>
            </a:r>
          </a:p>
          <a:p>
            <a:r>
              <a:rPr lang="nl-NL" sz="1800" dirty="0" smtClean="0"/>
              <a:t>Een kind </a:t>
            </a:r>
            <a:r>
              <a:rPr lang="nl-NL" sz="1800" dirty="0"/>
              <a:t>identificeert </a:t>
            </a:r>
            <a:r>
              <a:rPr lang="nl-NL" sz="1800" dirty="0" smtClean="0"/>
              <a:t>zich eerst </a:t>
            </a:r>
            <a:r>
              <a:rPr lang="nl-NL" sz="1800" dirty="0"/>
              <a:t>nog sterk met </a:t>
            </a:r>
            <a:r>
              <a:rPr lang="nl-NL" sz="1800" dirty="0" smtClean="0"/>
              <a:t>de ouders, </a:t>
            </a:r>
            <a:r>
              <a:rPr lang="nl-NL" sz="1800" dirty="0"/>
              <a:t>en ook met oudere kinderen. Dat gedrag doet hij na. Langzaam richt hij zich meer </a:t>
            </a:r>
            <a:r>
              <a:rPr lang="nl-NL" sz="1800" b="1" dirty="0"/>
              <a:t>op leeftijds- en seksegenootjes</a:t>
            </a:r>
            <a:r>
              <a:rPr lang="nl-NL" sz="1800" dirty="0"/>
              <a:t>. In die contacten maakt hij kennis met agressief gedrag, ruzie, concurrentie, voor zichzelf opkomen en rekening houden met anderen. </a:t>
            </a:r>
            <a:endParaRPr lang="nl-NL" sz="1800" dirty="0" smtClean="0"/>
          </a:p>
          <a:p>
            <a:r>
              <a:rPr lang="nl-NL" sz="1800" dirty="0" smtClean="0"/>
              <a:t>Een kind kan zicht steeds beter </a:t>
            </a:r>
            <a:r>
              <a:rPr lang="nl-NL" sz="1800" b="1" dirty="0" smtClean="0"/>
              <a:t>verplaatsen in de gevoelens </a:t>
            </a:r>
            <a:r>
              <a:rPr lang="nl-NL" sz="1800" dirty="0" smtClean="0"/>
              <a:t>van andere kinderen en volwassenen. (Empathisch vermogen)</a:t>
            </a:r>
            <a:endParaRPr lang="nl-NL" sz="1800" dirty="0"/>
          </a:p>
          <a:p>
            <a:pPr marL="109728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Sociaal affectieve ontwikkeling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3710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Een kind krijgt </a:t>
            </a:r>
            <a:r>
              <a:rPr lang="nl-NL" dirty="0"/>
              <a:t>steeds meer behoefte aan </a:t>
            </a:r>
            <a:r>
              <a:rPr lang="nl-NL" b="1" dirty="0"/>
              <a:t>zelfstandigheid, privacy, een eigen mening en eigen verantwoordelijkheid. </a:t>
            </a:r>
          </a:p>
          <a:p>
            <a:r>
              <a:rPr lang="nl-NL" dirty="0" smtClean="0"/>
              <a:t>Een kind spiegelt zich </a:t>
            </a:r>
            <a:r>
              <a:rPr lang="nl-NL" dirty="0"/>
              <a:t>steeds meer aan zijn </a:t>
            </a:r>
            <a:r>
              <a:rPr lang="nl-NL" b="1" dirty="0"/>
              <a:t>leeftijdsgenoten</a:t>
            </a:r>
            <a:r>
              <a:rPr lang="nl-NL" dirty="0"/>
              <a:t>. Hij gaat zich net zo kleden en gedragen als zij. De normen en gewoonten van zijn vrienden vindt </a:t>
            </a:r>
            <a:r>
              <a:rPr lang="nl-NL" dirty="0" smtClean="0"/>
              <a:t>het kind </a:t>
            </a:r>
            <a:r>
              <a:rPr lang="nl-NL" dirty="0"/>
              <a:t>steeds belangrijker.</a:t>
            </a:r>
          </a:p>
          <a:p>
            <a:r>
              <a:rPr lang="nl-NL" dirty="0"/>
              <a:t>Al deze </a:t>
            </a:r>
            <a:r>
              <a:rPr lang="nl-NL" dirty="0" smtClean="0"/>
              <a:t>veranderingen, zoals andere </a:t>
            </a:r>
            <a:r>
              <a:rPr lang="nl-NL" dirty="0"/>
              <a:t>normen en gewoonten, anders omgaan met leeftijdsgenoten, meer verantwoordelijkheid </a:t>
            </a:r>
            <a:r>
              <a:rPr lang="nl-NL" dirty="0" smtClean="0"/>
              <a:t>zelfstandigheid en ook </a:t>
            </a:r>
            <a:r>
              <a:rPr lang="nl-NL" dirty="0"/>
              <a:t>lichamelijke </a:t>
            </a:r>
            <a:r>
              <a:rPr lang="nl-NL" dirty="0" smtClean="0"/>
              <a:t>veranderingen </a:t>
            </a:r>
            <a:r>
              <a:rPr lang="nl-NL" dirty="0"/>
              <a:t>zorgen </a:t>
            </a:r>
            <a:r>
              <a:rPr lang="nl-NL" dirty="0" smtClean="0"/>
              <a:t>er vaak voor dat een kind last kan </a:t>
            </a:r>
            <a:r>
              <a:rPr lang="nl-NL" dirty="0"/>
              <a:t>hebben van </a:t>
            </a:r>
            <a:r>
              <a:rPr lang="nl-NL" b="1" dirty="0" smtClean="0"/>
              <a:t>emotionele </a:t>
            </a:r>
            <a:r>
              <a:rPr lang="nl-NL" b="1" dirty="0"/>
              <a:t>instabiliteit.</a:t>
            </a:r>
            <a:r>
              <a:rPr lang="nl-NL" dirty="0"/>
              <a:t> </a:t>
            </a:r>
            <a:r>
              <a:rPr lang="nl-NL" dirty="0" smtClean="0"/>
              <a:t>(weinig zelfvertrouwen)</a:t>
            </a:r>
          </a:p>
          <a:p>
            <a:r>
              <a:rPr lang="nl-NL" b="1" dirty="0" smtClean="0"/>
              <a:t>Pesten</a:t>
            </a:r>
            <a:r>
              <a:rPr lang="nl-NL" dirty="0" smtClean="0"/>
              <a:t> komt veel voor op deze leeftijd, omdat het behoren bij een groep heel erg belangrijk is.</a:t>
            </a:r>
          </a:p>
          <a:p>
            <a:r>
              <a:rPr lang="nl-NL" dirty="0" smtClean="0"/>
              <a:t>Aan het einde van deze periode beginnen jongens en meisjes </a:t>
            </a:r>
            <a:r>
              <a:rPr lang="nl-NL" b="1" dirty="0" smtClean="0"/>
              <a:t>interesse voor elkaar</a:t>
            </a:r>
            <a:r>
              <a:rPr lang="nl-NL" dirty="0" smtClean="0"/>
              <a:t> te krijgen. Seksualiteit krijgt wat aandacht, maar op seksueel gebied is deze groep nauwelijks actief.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oude schoolkind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2037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nl-NL" dirty="0"/>
              <a:t>Leg uit wat een </a:t>
            </a:r>
            <a:r>
              <a:rPr lang="nl-NL" dirty="0" err="1"/>
              <a:t>peergroup</a:t>
            </a:r>
            <a:r>
              <a:rPr lang="nl-NL" dirty="0"/>
              <a:t> is. </a:t>
            </a:r>
          </a:p>
          <a:p>
            <a:pPr lvl="0"/>
            <a:r>
              <a:rPr lang="nl-NL" dirty="0"/>
              <a:t>Wat voor gevolgen heeft het voor het kind dat het zich steeds meer richt op leeftijdsgenoten? </a:t>
            </a:r>
          </a:p>
          <a:p>
            <a:pPr lvl="0"/>
            <a:r>
              <a:rPr lang="nl-NL" dirty="0"/>
              <a:t>Wat zijn voor oudere schoolkinderen belangrijke identificatiefiguren? </a:t>
            </a:r>
          </a:p>
          <a:p>
            <a:pPr lvl="0"/>
            <a:r>
              <a:rPr lang="nl-NL" dirty="0"/>
              <a:t>Waarom is de ontwikkeling van normen en waarden belangrijk? En hoe kun je kinderen helpen die te ontwikkelen? Geef 3 voorbeelden van waarden en de daarbij horende normen. </a:t>
            </a:r>
          </a:p>
          <a:p>
            <a:pPr lvl="0"/>
            <a:r>
              <a:rPr lang="nl-NL" dirty="0"/>
              <a:t>Leg uit wat de latentiefase in de seksuele ontwikkeling is. Waar merk je bij oudere schoolkinderen aan dat zij bezig zijn met seksualiteit? 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Beantwoord de volgende vragen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9585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nl-NL" dirty="0"/>
              <a:t>Je schrijft een verhaal over pesten. In je verhaal komen de volgende woorden voor. Je legt ook de betekenis van de woorden </a:t>
            </a:r>
            <a:r>
              <a:rPr lang="nl-NL"/>
              <a:t>uit</a:t>
            </a:r>
            <a:r>
              <a:rPr lang="nl-NL" smtClean="0"/>
              <a:t>.</a:t>
            </a:r>
          </a:p>
          <a:p>
            <a:pPr marL="109728" indent="0">
              <a:buNone/>
            </a:pPr>
            <a:endParaRPr lang="nl-NL" dirty="0"/>
          </a:p>
          <a:p>
            <a:pPr lvl="0"/>
            <a:r>
              <a:rPr lang="nl-NL" dirty="0" err="1"/>
              <a:t>Peergroup</a:t>
            </a:r>
            <a:endParaRPr lang="nl-NL" dirty="0"/>
          </a:p>
          <a:p>
            <a:pPr lvl="0"/>
            <a:r>
              <a:rPr lang="nl-NL" dirty="0"/>
              <a:t>Plagen</a:t>
            </a:r>
          </a:p>
          <a:p>
            <a:pPr lvl="0"/>
            <a:r>
              <a:rPr lang="nl-NL" dirty="0"/>
              <a:t>Pesten</a:t>
            </a:r>
          </a:p>
          <a:p>
            <a:pPr lvl="0"/>
            <a:r>
              <a:rPr lang="nl-NL" dirty="0"/>
              <a:t>Incidenten</a:t>
            </a:r>
          </a:p>
          <a:p>
            <a:pPr lvl="0"/>
            <a:r>
              <a:rPr lang="nl-NL" dirty="0"/>
              <a:t>Machtsverhouding</a:t>
            </a:r>
          </a:p>
          <a:p>
            <a:pPr lvl="0"/>
            <a:r>
              <a:rPr lang="nl-NL" dirty="0"/>
              <a:t>Leiders (actieve kinderen)</a:t>
            </a:r>
          </a:p>
          <a:p>
            <a:pPr lvl="0"/>
            <a:r>
              <a:rPr lang="nl-NL" dirty="0"/>
              <a:t>Meelopers (neutrale kinderen)</a:t>
            </a:r>
          </a:p>
          <a:p>
            <a:pPr lvl="0"/>
            <a:r>
              <a:rPr lang="nl-NL" dirty="0"/>
              <a:t>Sociale kinderen</a:t>
            </a:r>
          </a:p>
          <a:p>
            <a:pPr lvl="0"/>
            <a:r>
              <a:rPr lang="nl-NL" dirty="0"/>
              <a:t>Slachtoffer</a:t>
            </a:r>
          </a:p>
          <a:p>
            <a:pPr lvl="0"/>
            <a:r>
              <a:rPr lang="nl-NL" dirty="0"/>
              <a:t>Onzekerheid</a:t>
            </a:r>
          </a:p>
          <a:p>
            <a:pPr lvl="0"/>
            <a:r>
              <a:rPr lang="nl-NL" dirty="0"/>
              <a:t>Negatieve gevolgen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Schrijf een verhaal over pesten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7955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132856"/>
            <a:ext cx="7143750" cy="285750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Werken aan je levensboek..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007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kunt een beschrijving geven van de ontwikkelingsaspecten van </a:t>
            </a:r>
            <a:r>
              <a:rPr lang="nl-NL" dirty="0" smtClean="0"/>
              <a:t>het schoolkind (jong en oud)</a:t>
            </a:r>
            <a:endParaRPr lang="nl-NL" dirty="0" smtClean="0"/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Je kunt benoemen wat belangrijk is in de begeleiding van een schoolkind</a:t>
            </a:r>
          </a:p>
          <a:p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deze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27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Programma:</a:t>
            </a:r>
          </a:p>
          <a:p>
            <a:endParaRPr lang="nl-NL" dirty="0" smtClean="0"/>
          </a:p>
          <a:p>
            <a:r>
              <a:rPr lang="nl-NL" dirty="0" smtClean="0"/>
              <a:t>Presentatie advertentie activiteit</a:t>
            </a:r>
            <a:endParaRPr lang="nl-NL" dirty="0" smtClean="0"/>
          </a:p>
          <a:p>
            <a:r>
              <a:rPr lang="nl-NL" dirty="0" smtClean="0"/>
              <a:t>Cognitieve ontwikkeling Piaget</a:t>
            </a:r>
            <a:endParaRPr lang="nl-NL" dirty="0" smtClean="0"/>
          </a:p>
          <a:p>
            <a:r>
              <a:rPr lang="nl-NL" dirty="0" smtClean="0"/>
              <a:t>Sociaal affectieve ontwikkeling + opdracht</a:t>
            </a:r>
            <a:endParaRPr lang="nl-NL" dirty="0" smtClean="0"/>
          </a:p>
          <a:p>
            <a:r>
              <a:rPr lang="nl-NL" dirty="0" smtClean="0"/>
              <a:t>Verhaal over peste</a:t>
            </a:r>
            <a:r>
              <a:rPr lang="nl-NL" dirty="0" smtClean="0"/>
              <a:t>n schrijven</a:t>
            </a:r>
            <a:endParaRPr lang="nl-NL" dirty="0" smtClean="0"/>
          </a:p>
          <a:p>
            <a:r>
              <a:rPr lang="nl-NL" dirty="0" smtClean="0"/>
              <a:t>Evaluatie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7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09120"/>
            <a:ext cx="2611444" cy="2267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4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484" y="4437112"/>
            <a:ext cx="2339753" cy="2339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NL" dirty="0" smtClean="0"/>
              <a:t>Je gaat voor een groep schoolkinderen een spelletjes middag organiseren. Bedenk in je groep een korte activiteit van maximaal 30 minuten. Beschrijf dit duidelijk en overzichtelijk op een flap</a:t>
            </a:r>
          </a:p>
          <a:p>
            <a:endParaRPr lang="nl-NL" dirty="0" smtClean="0"/>
          </a:p>
          <a:p>
            <a:r>
              <a:rPr lang="nl-NL" b="1" dirty="0" smtClean="0"/>
              <a:t>Geef de volgende punten aan</a:t>
            </a:r>
            <a:r>
              <a:rPr lang="nl-NL" dirty="0" smtClean="0"/>
              <a:t>:</a:t>
            </a:r>
          </a:p>
          <a:p>
            <a:r>
              <a:rPr lang="nl-NL" dirty="0" smtClean="0"/>
              <a:t>voor welke leeftijd</a:t>
            </a:r>
          </a:p>
          <a:p>
            <a:r>
              <a:rPr lang="nl-NL" dirty="0" smtClean="0"/>
              <a:t>Hoeveel kinderen</a:t>
            </a:r>
          </a:p>
          <a:p>
            <a:r>
              <a:rPr lang="nl-NL" dirty="0" smtClean="0"/>
              <a:t>waar</a:t>
            </a:r>
          </a:p>
          <a:p>
            <a:r>
              <a:rPr lang="nl-NL" dirty="0" smtClean="0"/>
              <a:t>Hoe laat</a:t>
            </a:r>
          </a:p>
          <a:p>
            <a:r>
              <a:rPr lang="nl-NL" dirty="0" smtClean="0"/>
              <a:t>wat is het doel </a:t>
            </a:r>
            <a:r>
              <a:rPr lang="nl-NL" dirty="0"/>
              <a:t>van de </a:t>
            </a:r>
            <a:r>
              <a:rPr lang="nl-NL" dirty="0" smtClean="0"/>
              <a:t>activiteit</a:t>
            </a:r>
          </a:p>
          <a:p>
            <a:r>
              <a:rPr lang="nl-NL" dirty="0" smtClean="0"/>
              <a:t>welke ontwikkelingsaspecten worden gestimuleerd bij de activiteit</a:t>
            </a:r>
            <a:endParaRPr lang="nl-NL" dirty="0"/>
          </a:p>
          <a:p>
            <a:r>
              <a:rPr lang="nl-NL" dirty="0" smtClean="0"/>
              <a:t>welke materiaal is hiervoor nodig</a:t>
            </a:r>
          </a:p>
          <a:p>
            <a:endParaRPr lang="nl-NL" dirty="0"/>
          </a:p>
          <a:p>
            <a:r>
              <a:rPr lang="nl-NL" dirty="0" smtClean="0"/>
              <a:t>Voorbereiding: 45 minuten</a:t>
            </a:r>
          </a:p>
          <a:p>
            <a:r>
              <a:rPr lang="nl-NL" dirty="0" smtClean="0"/>
              <a:t>Je mag ook googelen voor ideeën</a:t>
            </a:r>
          </a:p>
          <a:p>
            <a:r>
              <a:rPr lang="nl-NL" dirty="0" smtClean="0"/>
              <a:t>Je </a:t>
            </a:r>
            <a:r>
              <a:rPr lang="nl-NL" dirty="0"/>
              <a:t>mag gebruik maken van flap en stiften</a:t>
            </a:r>
          </a:p>
          <a:p>
            <a:endParaRPr lang="nl-NL" dirty="0" smtClean="0"/>
          </a:p>
          <a:p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Spelletjes middag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43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nl-NL" dirty="0" smtClean="0"/>
              <a:t>Presenteer de activiteit.</a:t>
            </a:r>
          </a:p>
          <a:p>
            <a:pPr marL="109728" indent="0">
              <a:buNone/>
            </a:pPr>
            <a:r>
              <a:rPr lang="nl-NL" dirty="0" smtClean="0"/>
              <a:t>Bereid 5 minuten voor.</a:t>
            </a:r>
          </a:p>
          <a:p>
            <a:pPr marL="109728" indent="0">
              <a:buNone/>
            </a:pPr>
            <a:r>
              <a:rPr lang="nl-NL" dirty="0" smtClean="0"/>
              <a:t>De klas let op de volgende punten:</a:t>
            </a: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Is de activiteit uitvoerbaar?</a:t>
            </a:r>
          </a:p>
          <a:p>
            <a:pPr>
              <a:buFontTx/>
              <a:buChar char="-"/>
            </a:pPr>
            <a:r>
              <a:rPr lang="nl-NL" dirty="0" smtClean="0"/>
              <a:t>Sluit het doel aan bij de activiteit?</a:t>
            </a:r>
          </a:p>
          <a:p>
            <a:pPr>
              <a:buFontTx/>
              <a:buChar char="-"/>
            </a:pPr>
            <a:r>
              <a:rPr lang="nl-NL" dirty="0" smtClean="0"/>
              <a:t>Sluit het doel aan bij de doelgroep?</a:t>
            </a:r>
          </a:p>
          <a:p>
            <a:pPr>
              <a:buFontTx/>
              <a:buChar char="-"/>
            </a:pPr>
            <a:r>
              <a:rPr lang="nl-NL" dirty="0" smtClean="0"/>
              <a:t>Is de activiteit passend bij de doelgroep, waarom wel/niet?</a:t>
            </a:r>
          </a:p>
          <a:p>
            <a:pPr>
              <a:buFontTx/>
              <a:buChar char="-"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Activiteit beoordelen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6436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dirty="0" smtClean="0"/>
              <a:t>Jean </a:t>
            </a:r>
            <a:r>
              <a:rPr lang="nl-NL" dirty="0"/>
              <a:t>Piaget was een Zwitsers psycholoog die de cognitieve psychologische ontwikkeling van kinderen bestudeerde.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Jean Piaget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40768"/>
            <a:ext cx="2520280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43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nl-NL" sz="1800" dirty="0" smtClean="0"/>
              <a:t>Sensomotorische fase (0-2 jaar)</a:t>
            </a:r>
          </a:p>
          <a:p>
            <a:pPr>
              <a:buFontTx/>
              <a:buChar char="-"/>
            </a:pPr>
            <a:r>
              <a:rPr lang="nl-NL" sz="1800" dirty="0" smtClean="0"/>
              <a:t>Leert door bewegen en zintuigen te gebruiken</a:t>
            </a:r>
          </a:p>
          <a:p>
            <a:pPr>
              <a:buFontTx/>
              <a:buChar char="-"/>
            </a:pPr>
            <a:r>
              <a:rPr lang="nl-NL" sz="1800" dirty="0" smtClean="0"/>
              <a:t>Leert door doen te denken</a:t>
            </a:r>
          </a:p>
          <a:p>
            <a:pPr>
              <a:buFontTx/>
              <a:buChar char="-"/>
            </a:pPr>
            <a:r>
              <a:rPr lang="nl-NL" sz="1800" dirty="0" smtClean="0"/>
              <a:t>Objecten die zich niet in het gezichtsveld bevinden, bestaan niet.</a:t>
            </a:r>
            <a:endParaRPr lang="nl-NL" sz="1800" dirty="0"/>
          </a:p>
          <a:p>
            <a:pPr marL="109728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ontwikkelingsfasen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996952"/>
            <a:ext cx="2377262" cy="310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563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936" y="3545492"/>
            <a:ext cx="3996444" cy="2664296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Pre-operationele fase (2-7)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39552" y="1268760"/>
            <a:ext cx="741682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Egocentrisch; kan zich niet in een ander verplaatsen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Fantasie en werkelijkheid wordt door elkaar gehaald.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Zij denken niet met verstand (rationeel), maar met gevoel (intuïtief)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Groeit toe naar rationeel en logisch denken aan het einde van deze fase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Zie wat er gebeurt als losse gebeurtenissen. Kunnen nog geen verbanden leggen.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0910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996952"/>
            <a:ext cx="2260848" cy="339127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Concreet-operationele fase (7-12)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12044" y="1268760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Kind kan verband leggen tussen losse gebeurtenissen en kent de betekenis van oorzaak en gevolg.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Weet dat hij/zij de gebeurtenissen zelf kan beïnvloeden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Kanblokken sorteren, maar kan niet abstract denken. (over dingen die je niet kunt zien)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Magisch denken veranderd in logisch denken. Kinderen denken concreet; over wat zij kunnen zien en aanraken.</a:t>
            </a:r>
          </a:p>
          <a:p>
            <a:pPr marL="285750" indent="-285750">
              <a:buFontTx/>
              <a:buChar char="-"/>
            </a:pPr>
            <a:endParaRPr lang="nl-NL" dirty="0" smtClean="0"/>
          </a:p>
          <a:p>
            <a:pPr marL="285750" indent="-285750">
              <a:buFontTx/>
              <a:buChar char="-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035578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Aangepast 1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7030A0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2642</TotalTime>
  <Words>858</Words>
  <Application>Microsoft Office PowerPoint</Application>
  <PresentationFormat>Diavoorstelling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Concours</vt:lpstr>
      <vt:lpstr>Agogische vakken</vt:lpstr>
      <vt:lpstr>Doel van deze les</vt:lpstr>
      <vt:lpstr>Les 7</vt:lpstr>
      <vt:lpstr>Spelletjes middag</vt:lpstr>
      <vt:lpstr>Activiteit beoordelen</vt:lpstr>
      <vt:lpstr>Jean Piaget</vt:lpstr>
      <vt:lpstr>Cognitieve ontwikkelingsfasen</vt:lpstr>
      <vt:lpstr>Pre-operationele fase (2-7)</vt:lpstr>
      <vt:lpstr>Concreet-operationele fase (7-12)</vt:lpstr>
      <vt:lpstr>Formeel-operationele fase (12-15)</vt:lpstr>
      <vt:lpstr>Sociaal affectieve ontwikkeling</vt:lpstr>
      <vt:lpstr>Het oude schoolkind</vt:lpstr>
      <vt:lpstr>Beantwoord de volgende vragen</vt:lpstr>
      <vt:lpstr>Schrijf een verhaal over pesten</vt:lpstr>
      <vt:lpstr>Werken aan je levensboek..</vt:lpstr>
    </vt:vector>
  </TitlesOfParts>
  <Company>SGBonaire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Agogische vakken</dc:title>
  <dc:creator>Suzette Bergland-Balentin</dc:creator>
  <cp:lastModifiedBy>Lise Rietveld</cp:lastModifiedBy>
  <cp:revision>66</cp:revision>
  <dcterms:created xsi:type="dcterms:W3CDTF">2018-01-10T03:59:02Z</dcterms:created>
  <dcterms:modified xsi:type="dcterms:W3CDTF">2018-03-14T19:10:01Z</dcterms:modified>
</cp:coreProperties>
</file>